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6" r:id="rId2"/>
    <p:sldMasterId id="2147484072" r:id="rId3"/>
  </p:sldMasterIdLst>
  <p:notesMasterIdLst>
    <p:notesMasterId r:id="rId11"/>
  </p:notesMasterIdLst>
  <p:handoutMasterIdLst>
    <p:handoutMasterId r:id="rId12"/>
  </p:handoutMasterIdLst>
  <p:sldIdLst>
    <p:sldId id="681" r:id="rId4"/>
    <p:sldId id="636" r:id="rId5"/>
    <p:sldId id="684" r:id="rId6"/>
    <p:sldId id="683" r:id="rId7"/>
    <p:sldId id="685" r:id="rId8"/>
    <p:sldId id="682" r:id="rId9"/>
    <p:sldId id="686" r:id="rId10"/>
  </p:sldIdLst>
  <p:sldSz cx="9144000" cy="5143500" type="screen16x9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4" userDrawn="1">
          <p15:clr>
            <a:srgbClr val="A4A3A4"/>
          </p15:clr>
        </p15:guide>
        <p15:guide id="2" orient="horz" pos="2951" userDrawn="1">
          <p15:clr>
            <a:srgbClr val="A4A3A4"/>
          </p15:clr>
        </p15:guide>
        <p15:guide id="3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58220"/>
    <a:srgbClr val="F04E23"/>
    <a:srgbClr val="969696"/>
    <a:srgbClr val="B3C935"/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375" autoAdjust="0"/>
  </p:normalViewPr>
  <p:slideViewPr>
    <p:cSldViewPr snapToGrid="0">
      <p:cViewPr varScale="1">
        <p:scale>
          <a:sx n="98" d="100"/>
          <a:sy n="98" d="100"/>
        </p:scale>
        <p:origin x="12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232" y="-84"/>
      </p:cViewPr>
      <p:guideLst>
        <p:guide orient="horz" pos="3184"/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4" y="0"/>
            <a:ext cx="3066098" cy="467444"/>
          </a:xfrm>
          <a:prstGeom prst="rect">
            <a:avLst/>
          </a:prstGeom>
        </p:spPr>
        <p:txBody>
          <a:bodyPr vert="horz" lIns="98108" tIns="49054" rIns="98108" bIns="49054" rtlCol="0"/>
          <a:lstStyle>
            <a:lvl1pPr algn="l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392" y="0"/>
            <a:ext cx="3066098" cy="467444"/>
          </a:xfrm>
          <a:prstGeom prst="rect">
            <a:avLst/>
          </a:prstGeom>
        </p:spPr>
        <p:txBody>
          <a:bodyPr vert="horz" wrap="square" lIns="98108" tIns="49054" rIns="98108" bIns="49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16B75D1-9F65-4C1F-B928-E70E6667A535}" type="datetimeFigureOut">
              <a:rPr lang="en-US" altLang="en-US"/>
              <a:pPr>
                <a:defRPr/>
              </a:pPr>
              <a:t>1/10/2022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4" y="8900269"/>
            <a:ext cx="3066098" cy="467444"/>
          </a:xfrm>
          <a:prstGeom prst="rect">
            <a:avLst/>
          </a:prstGeom>
        </p:spPr>
        <p:txBody>
          <a:bodyPr vert="horz" lIns="98108" tIns="49054" rIns="98108" bIns="49054" rtlCol="0" anchor="b"/>
          <a:lstStyle>
            <a:lvl1pPr algn="l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392" y="8900269"/>
            <a:ext cx="3066098" cy="467444"/>
          </a:xfrm>
          <a:prstGeom prst="rect">
            <a:avLst/>
          </a:prstGeom>
        </p:spPr>
        <p:txBody>
          <a:bodyPr vert="horz" wrap="square" lIns="98108" tIns="49054" rIns="98108" bIns="49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ABA1AF-8BE6-4FB9-820B-D130E419D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761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4" y="0"/>
            <a:ext cx="3066098" cy="467444"/>
          </a:xfrm>
          <a:prstGeom prst="rect">
            <a:avLst/>
          </a:prstGeom>
        </p:spPr>
        <p:txBody>
          <a:bodyPr vert="horz" lIns="98108" tIns="49054" rIns="98108" bIns="49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9392" y="0"/>
            <a:ext cx="3066098" cy="467444"/>
          </a:xfrm>
          <a:prstGeom prst="rect">
            <a:avLst/>
          </a:prstGeom>
        </p:spPr>
        <p:txBody>
          <a:bodyPr vert="horz" wrap="square" lIns="98108" tIns="49054" rIns="98108" bIns="49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C69D72E-DFCD-4210-81AE-26517B47BBB3}" type="datetimeFigureOut">
              <a:rPr lang="en-US" altLang="en-US"/>
              <a:pPr>
                <a:defRPr/>
              </a:pPr>
              <a:t>1/10/2022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08" tIns="49054" rIns="98108" bIns="490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4" y="4450141"/>
            <a:ext cx="5662928" cy="4215556"/>
          </a:xfrm>
          <a:prstGeom prst="rect">
            <a:avLst/>
          </a:prstGeom>
        </p:spPr>
        <p:txBody>
          <a:bodyPr vert="horz" lIns="98108" tIns="49054" rIns="98108" bIns="490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4" y="8900269"/>
            <a:ext cx="3066098" cy="467444"/>
          </a:xfrm>
          <a:prstGeom prst="rect">
            <a:avLst/>
          </a:prstGeom>
        </p:spPr>
        <p:txBody>
          <a:bodyPr vert="horz" lIns="98108" tIns="49054" rIns="98108" bIns="49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9392" y="8900269"/>
            <a:ext cx="3066098" cy="467444"/>
          </a:xfrm>
          <a:prstGeom prst="rect">
            <a:avLst/>
          </a:prstGeom>
        </p:spPr>
        <p:txBody>
          <a:bodyPr vert="horz" wrap="square" lIns="98108" tIns="49054" rIns="98108" bIns="49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31E956-531C-40F4-B435-37018D829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199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>
              <a:defRPr baseline="0"/>
            </a:lvl1pPr>
            <a:lvl2pPr>
              <a:spcAft>
                <a:spcPts val="1800"/>
              </a:spcAft>
              <a:defRPr b="0" i="1">
                <a:latin typeface="Georgia" charset="0"/>
                <a:ea typeface="Georgia" charset="0"/>
                <a:cs typeface="Georgia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4AD3DEE-251D-4A4F-A827-C201E5902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ng Ly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 marL="0" indent="0" rtl="0">
              <a:lnSpc>
                <a:spcPts val="3150"/>
              </a:lnSpc>
              <a:spcAft>
                <a:spcPts val="900"/>
              </a:spcAft>
              <a:buFont typeface="Arial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83E4A07E-C715-425D-9BD0-32A4EC4B3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33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433638"/>
            <a:ext cx="9042400" cy="276225"/>
          </a:xfrm>
          <a:prstGeom prst="rect">
            <a:avLst/>
          </a:prstGeom>
          <a:noFill/>
        </p:spPr>
        <p:txBody>
          <a:bodyPr lIns="0" tIns="0" rIns="0" bIns="0" anchor="ctr" anchorCtr="1"/>
          <a:lstStyle/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25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“How beautiful on the</a:t>
            </a:r>
          </a:p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25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mountains are the feet of those</a:t>
            </a:r>
          </a:p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25" dirty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-47625" y="2778125"/>
            <a:ext cx="9144000" cy="496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25" dirty="0">
                <a:solidFill>
                  <a:srgbClr val="F7A800"/>
                </a:solidFill>
                <a:latin typeface="Georgia" charset="0"/>
                <a:ea typeface="Georgia" charset="0"/>
                <a:cs typeface="Georgia" charset="0"/>
              </a:rPr>
              <a:t>who bring good news.”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-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8780" y="2228850"/>
            <a:ext cx="4614891" cy="685800"/>
          </a:xfrm>
        </p:spPr>
        <p:txBody>
          <a:bodyPr>
            <a:noAutofit/>
          </a:bodyPr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rtl="0"/>
            <a:r>
              <a:rPr lang="en-US" sz="1875" b="0" i="0" u="none" strike="noStrike" kern="1200" spc="225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STUDY TITLE HERE</a:t>
            </a:r>
          </a:p>
        </p:txBody>
      </p:sp>
    </p:spTree>
    <p:extLst>
      <p:ext uri="{BB962C8B-B14F-4D97-AF65-F5344CB8AC3E}">
        <p14:creationId xmlns:p14="http://schemas.microsoft.com/office/powerpoint/2010/main" val="426846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-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8780" y="2947307"/>
            <a:ext cx="4614891" cy="685800"/>
          </a:xfrm>
        </p:spPr>
        <p:txBody>
          <a:bodyPr>
            <a:noAutofit/>
          </a:bodyPr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rtl="0"/>
            <a:r>
              <a:rPr lang="en-US" sz="1875" b="0" i="0" u="none" strike="noStrike" kern="1200" spc="225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STUDY TITLE HERE</a:t>
            </a:r>
          </a:p>
        </p:txBody>
      </p:sp>
    </p:spTree>
    <p:extLst>
      <p:ext uri="{BB962C8B-B14F-4D97-AF65-F5344CB8AC3E}">
        <p14:creationId xmlns:p14="http://schemas.microsoft.com/office/powerpoint/2010/main" val="307338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-Eter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8780" y="2228850"/>
            <a:ext cx="4614891" cy="685800"/>
          </a:xfrm>
        </p:spPr>
        <p:txBody>
          <a:bodyPr>
            <a:noAutofit/>
          </a:bodyPr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rtl="0"/>
            <a:r>
              <a:rPr lang="en-US" sz="1875" b="0" i="0" u="none" strike="noStrike" kern="1200" spc="225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STUDY TITLE HERE</a:t>
            </a:r>
          </a:p>
        </p:txBody>
      </p:sp>
    </p:spTree>
    <p:extLst>
      <p:ext uri="{BB962C8B-B14F-4D97-AF65-F5344CB8AC3E}">
        <p14:creationId xmlns:p14="http://schemas.microsoft.com/office/powerpoint/2010/main" val="152095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8780" y="2228850"/>
            <a:ext cx="4614891" cy="685800"/>
          </a:xfrm>
        </p:spPr>
        <p:txBody>
          <a:bodyPr>
            <a:noAutofit/>
          </a:bodyPr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rtl="0"/>
            <a:r>
              <a:rPr lang="en-US" sz="1875" b="0" i="0" u="none" strike="noStrike" kern="1200" spc="225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STUDY TITLE HERE</a:t>
            </a:r>
          </a:p>
        </p:txBody>
      </p:sp>
    </p:spTree>
    <p:extLst>
      <p:ext uri="{BB962C8B-B14F-4D97-AF65-F5344CB8AC3E}">
        <p14:creationId xmlns:p14="http://schemas.microsoft.com/office/powerpoint/2010/main" val="97658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1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733FE7-740C-084E-9F15-B46604586D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1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367" y="1369219"/>
            <a:ext cx="8049983" cy="3259931"/>
          </a:xfrm>
        </p:spPr>
        <p:txBody>
          <a:bodyPr>
            <a:noAutofit/>
          </a:bodyPr>
          <a:lstStyle>
            <a:lvl1pPr marL="342900" indent="-342900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Announcement</a:t>
            </a:r>
          </a:p>
          <a:p>
            <a:pPr lvl="0"/>
            <a:r>
              <a:rPr lang="en-US" dirty="0"/>
              <a:t>Announcement</a:t>
            </a:r>
          </a:p>
          <a:p>
            <a:pPr lvl="0"/>
            <a:r>
              <a:rPr lang="en-US" dirty="0"/>
              <a:t>Announcement</a:t>
            </a:r>
          </a:p>
          <a:p>
            <a:pPr lvl="0"/>
            <a:r>
              <a:rPr lang="en-US" dirty="0"/>
              <a:t>Announcement</a:t>
            </a:r>
          </a:p>
          <a:p>
            <a:pPr lvl="0"/>
            <a:r>
              <a:rPr lang="en-US" dirty="0"/>
              <a:t>Announcement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733FE7-740C-084E-9F15-B46604586D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60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1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>
              <a:defRPr baseline="0"/>
            </a:lvl1pPr>
            <a:lvl2pPr>
              <a:spcAft>
                <a:spcPts val="1800"/>
              </a:spcAft>
              <a:defRPr b="0" i="1">
                <a:latin typeface="Georgia" charset="0"/>
                <a:ea typeface="Georgia" charset="0"/>
                <a:cs typeface="Georgia" charset="0"/>
              </a:defRPr>
            </a:lvl2pPr>
          </a:lstStyle>
          <a:p>
            <a:pPr lvl="0"/>
            <a:r>
              <a:rPr lang="en-US" dirty="0"/>
              <a:t>Point Title One (Scripture)</a:t>
            </a:r>
          </a:p>
          <a:p>
            <a:pPr lvl="1"/>
            <a:r>
              <a:rPr lang="en-US" dirty="0"/>
              <a:t>Bullet 1</a:t>
            </a:r>
          </a:p>
          <a:p>
            <a:pPr lvl="0"/>
            <a:r>
              <a:rPr lang="en-US" dirty="0"/>
              <a:t>Point Title Two (Scripture)</a:t>
            </a:r>
          </a:p>
          <a:p>
            <a:pPr lvl="1"/>
            <a:r>
              <a:rPr lang="en-US" dirty="0"/>
              <a:t>Bullet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733FE7-740C-084E-9F15-B46604586D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6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ng Ly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1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367" y="273844"/>
            <a:ext cx="8049983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Song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 marL="0" indent="0" rtl="0">
              <a:lnSpc>
                <a:spcPts val="3150"/>
              </a:lnSpc>
              <a:spcAft>
                <a:spcPts val="900"/>
              </a:spcAft>
              <a:buFont typeface="Arial" charset="0"/>
              <a:buNone/>
              <a:defRPr/>
            </a:lvl1pPr>
          </a:lstStyle>
          <a:p>
            <a:pPr marL="0" indent="0" rtl="0">
              <a:lnSpc>
                <a:spcPts val="42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625" b="0" i="0" u="none" strike="noStrike" kern="12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Oh for a thousand tongues to sing</a:t>
            </a:r>
          </a:p>
          <a:p>
            <a:pPr marL="0" indent="0" rtl="0">
              <a:lnSpc>
                <a:spcPts val="42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625" b="0" i="0" u="none" strike="noStrike" kern="12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My great redeemer’s praise</a:t>
            </a:r>
          </a:p>
          <a:p>
            <a:pPr marL="0" indent="0" rtl="0">
              <a:lnSpc>
                <a:spcPts val="42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625" b="0" i="0" u="none" strike="noStrike" kern="12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The glories of my God and King</a:t>
            </a:r>
          </a:p>
          <a:p>
            <a:pPr marL="0" indent="0" rtl="0">
              <a:lnSpc>
                <a:spcPts val="42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625" b="0" i="0" u="none" strike="noStrike" kern="12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The wonders of His grace</a:t>
            </a:r>
            <a:endParaRPr lang="en-US" sz="2625" b="0" i="1" u="none" strike="noStrike" kern="1200" baseline="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733FE7-740C-084E-9F15-B46604586D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05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33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433251"/>
            <a:ext cx="90424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25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“How beautiful on the</a:t>
            </a:r>
          </a:p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25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mountains are the feet of those</a:t>
            </a:r>
          </a:p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</a:pPr>
            <a:endParaRPr lang="en-US" sz="2625" dirty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-47298" y="2778672"/>
            <a:ext cx="914400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25" dirty="0">
                <a:solidFill>
                  <a:srgbClr val="F7A800"/>
                </a:solidFill>
                <a:latin typeface="Georgia" charset="0"/>
                <a:ea typeface="Georgia" charset="0"/>
                <a:cs typeface="Georgia" charset="0"/>
              </a:rPr>
              <a:t>who bring good news.”</a:t>
            </a:r>
          </a:p>
        </p:txBody>
      </p:sp>
    </p:spTree>
    <p:extLst>
      <p:ext uri="{BB962C8B-B14F-4D97-AF65-F5344CB8AC3E}">
        <p14:creationId xmlns:p14="http://schemas.microsoft.com/office/powerpoint/2010/main" val="17766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and Announc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0" y="562710"/>
            <a:ext cx="9144000" cy="3367454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1">
                <a:solidFill>
                  <a:schemeClr val="tx1"/>
                </a:solidFill>
                <a:latin typeface="+mn-lt"/>
              </a:defRPr>
            </a:lvl3pPr>
            <a:lvl4pPr>
              <a:defRPr b="1">
                <a:solidFill>
                  <a:schemeClr val="tx1"/>
                </a:solidFill>
                <a:latin typeface="+mn-lt"/>
              </a:defRPr>
            </a:lvl4pPr>
            <a:lvl5pPr>
              <a:defRPr b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8600"/>
            <a:ext cx="8305800" cy="571500"/>
          </a:xfrm>
        </p:spPr>
        <p:txBody>
          <a:bodyPr/>
          <a:lstStyle>
            <a:lvl1pPr marL="0" indent="0">
              <a:buFontTx/>
              <a:buNone/>
              <a:defRPr lang="en-US" sz="36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-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8780" y="2228850"/>
            <a:ext cx="4614891" cy="685800"/>
          </a:xfrm>
        </p:spPr>
        <p:txBody>
          <a:bodyPr/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-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8780" y="2947307"/>
            <a:ext cx="4614891" cy="685800"/>
          </a:xfrm>
        </p:spPr>
        <p:txBody>
          <a:bodyPr/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-Eter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8780" y="2228850"/>
            <a:ext cx="4614891" cy="685800"/>
          </a:xfrm>
        </p:spPr>
        <p:txBody>
          <a:bodyPr/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8780" y="2228850"/>
            <a:ext cx="4614891" cy="685800"/>
          </a:xfrm>
        </p:spPr>
        <p:txBody>
          <a:bodyPr/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0CFA7FD-5B57-46C6-85FE-51FCBCDAF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 marL="342900" indent="-342900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C2D984F-3BD9-4F3B-8940-512B3D0DB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8275"/>
            <a:ext cx="8229600" cy="688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650875"/>
            <a:ext cx="9144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5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en-US" sz="3600" b="1" kern="1200" dirty="0">
          <a:solidFill>
            <a:srgbClr val="FFC000"/>
          </a:solidFill>
          <a:effectLst>
            <a:glow rad="101600">
              <a:schemeClr val="tx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ea typeface="ＭＳ Ｐゴシック" charset="0"/>
          <a:cs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rgbClr val="FCAF17"/>
          </a:solidFill>
          <a:latin typeface="Whitney"/>
        </a:defRPr>
      </a:lvl6pPr>
      <a:lvl7pPr marL="914378" algn="ctr" rtl="0" fontAlgn="base">
        <a:spcBef>
          <a:spcPct val="0"/>
        </a:spcBef>
        <a:spcAft>
          <a:spcPct val="0"/>
        </a:spcAft>
        <a:defRPr sz="3200" b="1">
          <a:solidFill>
            <a:srgbClr val="FCAF17"/>
          </a:solidFill>
          <a:latin typeface="Whitney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rgbClr val="FCAF17"/>
          </a:solidFill>
          <a:latin typeface="Whitney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rgbClr val="FCAF17"/>
          </a:solidFill>
          <a:latin typeface="Whitney"/>
        </a:defRPr>
      </a:lvl9pPr>
    </p:titleStyle>
    <p:bodyStyle>
      <a:lvl1pPr marL="341313" indent="-34131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741363" indent="-28416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2pPr>
      <a:lvl3pPr marL="1141413" indent="-22701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b="1" kern="1200">
          <a:solidFill>
            <a:schemeClr val="tx1"/>
          </a:solidFill>
          <a:latin typeface="+mn-lt"/>
          <a:ea typeface="ＭＳ Ｐゴシック" charset="0"/>
          <a:cs typeface="Arial"/>
        </a:defRPr>
      </a:lvl3pPr>
      <a:lvl4pPr marL="1598613" indent="-22701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6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4pPr>
      <a:lvl5pPr marL="2055813" indent="-22701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274638"/>
            <a:ext cx="8072437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370013"/>
            <a:ext cx="8072437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492F5E6-97B8-4DC6-A291-7DD6C0D29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9pPr>
    </p:titleStyle>
    <p:bodyStyle>
      <a:lvl1pPr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marL="514350" indent="-171450"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buChar char="•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857250" indent="-171450"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buChar char="•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200150" indent="-171450"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buChar char="•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1543050" indent="-171450"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buChar char="•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592" y="273844"/>
            <a:ext cx="807175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592" y="1369219"/>
            <a:ext cx="8071758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33FE7-740C-084E-9F15-B46604586DE5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None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marL="514350" indent="-17145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Char char="•"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857250" indent="-17145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Char char="•"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200150" indent="-17145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Char char="•"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1543050" indent="-17145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Char char="•"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296863" y="1"/>
            <a:ext cx="8218487" cy="97722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latin typeface="Georgia" pitchFamily="18" charset="0"/>
              </a:rPr>
              <a:t>Divisions: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496111"/>
            <a:ext cx="8142142" cy="4133039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</a:pPr>
            <a:r>
              <a:rPr lang="en-US" sz="3600" dirty="0"/>
              <a:t> 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4000" dirty="0"/>
              <a:t>The value of Christ’s Kingdom (Matthew 13:31-35; 44-46)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4000" dirty="0"/>
              <a:t>The Cost of Rejecting Christ’s Kingdom (Matthew 13:47-58)</a:t>
            </a:r>
          </a:p>
        </p:txBody>
      </p:sp>
    </p:spTree>
    <p:extLst>
      <p:ext uri="{BB962C8B-B14F-4D97-AF65-F5344CB8AC3E}">
        <p14:creationId xmlns:p14="http://schemas.microsoft.com/office/powerpoint/2010/main" val="221985275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6" y="0"/>
            <a:ext cx="8663904" cy="907576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Fairest Lord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10" y="836579"/>
            <a:ext cx="8690288" cy="3792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 dirty="0"/>
              <a:t>Fairest Lord Jesus 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Ruler of all nature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O thou of God and man the Son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Thee will I cherish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Thee will I honor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Thou my soul's glory joy and crown</a:t>
            </a:r>
          </a:p>
        </p:txBody>
      </p:sp>
    </p:spTree>
    <p:extLst>
      <p:ext uri="{BB962C8B-B14F-4D97-AF65-F5344CB8AC3E}">
        <p14:creationId xmlns:p14="http://schemas.microsoft.com/office/powerpoint/2010/main" val="7077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6" y="0"/>
            <a:ext cx="8663904" cy="907576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Verse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10" y="836579"/>
            <a:ext cx="8690288" cy="3792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 dirty="0"/>
              <a:t>Fair are the meadows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Fairer still the woodlands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Robed in the blooming garb of spring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Jesus is fairer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Jesus is purer 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Who makes the woeful heart to sing</a:t>
            </a:r>
          </a:p>
        </p:txBody>
      </p:sp>
    </p:spTree>
    <p:extLst>
      <p:ext uri="{BB962C8B-B14F-4D97-AF65-F5344CB8AC3E}">
        <p14:creationId xmlns:p14="http://schemas.microsoft.com/office/powerpoint/2010/main" val="27183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6" y="0"/>
            <a:ext cx="8663904" cy="907576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Verse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10" y="836579"/>
            <a:ext cx="8690288" cy="3792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 dirty="0"/>
              <a:t>Beautiful Savior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Lord of all the nations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Son of God and Son of Man!  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Glory and honor 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Praise adoration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Now and forevermore be thine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33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296863" y="1"/>
            <a:ext cx="8218487" cy="97722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latin typeface="Georgia" pitchFamily="18" charset="0"/>
              </a:rPr>
              <a:t>Divisions: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496111"/>
            <a:ext cx="8142142" cy="4133039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</a:pPr>
            <a:r>
              <a:rPr lang="en-US" sz="3600" dirty="0"/>
              <a:t> 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4000" dirty="0"/>
              <a:t>The value of Christ’s Kingdom (Matthew 13:31-35; 44-46)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4000" dirty="0"/>
              <a:t>The Cost of Rejecting Christ’s Kingdom (Matthew 13:47-58)</a:t>
            </a:r>
          </a:p>
        </p:txBody>
      </p:sp>
    </p:spTree>
    <p:extLst>
      <p:ext uri="{BB962C8B-B14F-4D97-AF65-F5344CB8AC3E}">
        <p14:creationId xmlns:p14="http://schemas.microsoft.com/office/powerpoint/2010/main" val="323774753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146582"/>
            <a:ext cx="8049983" cy="970241"/>
          </a:xfrm>
        </p:spPr>
        <p:txBody>
          <a:bodyPr/>
          <a:lstStyle/>
          <a:p>
            <a:r>
              <a:rPr lang="en-US" sz="4400" dirty="0"/>
              <a:t>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08" y="603115"/>
            <a:ext cx="8770512" cy="4026035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lnSpc>
                <a:spcPct val="100000"/>
              </a:lnSpc>
              <a:buFont typeface="+mj-lt"/>
              <a:buAutoNum type="arabicPeriod"/>
            </a:pPr>
            <a:r>
              <a:rPr lang="en-US" sz="4400" dirty="0"/>
              <a:t>Surrender to Jesus yields a priceless treasure.</a:t>
            </a:r>
          </a:p>
        </p:txBody>
      </p:sp>
    </p:spTree>
    <p:extLst>
      <p:ext uri="{BB962C8B-B14F-4D97-AF65-F5344CB8AC3E}">
        <p14:creationId xmlns:p14="http://schemas.microsoft.com/office/powerpoint/2010/main" val="2739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146582"/>
            <a:ext cx="8049983" cy="970241"/>
          </a:xfrm>
        </p:spPr>
        <p:txBody>
          <a:bodyPr/>
          <a:lstStyle/>
          <a:p>
            <a:r>
              <a:rPr lang="en-US" sz="4400" dirty="0"/>
              <a:t>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08" y="603115"/>
            <a:ext cx="8770512" cy="4026035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lnSpc>
                <a:spcPct val="100000"/>
              </a:lnSpc>
              <a:buFont typeface="+mj-lt"/>
              <a:buAutoNum type="arabicPeriod"/>
            </a:pPr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Surrender to Jesus yields a priceless treasure.</a:t>
            </a:r>
          </a:p>
          <a:p>
            <a:pPr marL="571500" indent="-571500">
              <a:lnSpc>
                <a:spcPct val="100000"/>
              </a:lnSpc>
              <a:buFont typeface="+mj-lt"/>
              <a:buAutoNum type="arabicPeriod"/>
            </a:pPr>
            <a:r>
              <a:rPr lang="en-US" sz="4400" dirty="0"/>
              <a:t>Nothing costs more than rejecting Jesus.</a:t>
            </a:r>
          </a:p>
        </p:txBody>
      </p:sp>
    </p:spTree>
    <p:extLst>
      <p:ext uri="{BB962C8B-B14F-4D97-AF65-F5344CB8AC3E}">
        <p14:creationId xmlns:p14="http://schemas.microsoft.com/office/powerpoint/2010/main" val="5712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SF-16x9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SF-16x9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165</Words>
  <Application>Microsoft Office PowerPoint</Application>
  <PresentationFormat>On-screen Show (16:9)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Whitney</vt:lpstr>
      <vt:lpstr>Office Theme</vt:lpstr>
      <vt:lpstr>2_BSF-16x9-light</vt:lpstr>
      <vt:lpstr>3_BSF-16x9-light</vt:lpstr>
      <vt:lpstr>Divisions:</vt:lpstr>
      <vt:lpstr>Fairest Lord Jesus</vt:lpstr>
      <vt:lpstr>Verse 2</vt:lpstr>
      <vt:lpstr>Verse 3</vt:lpstr>
      <vt:lpstr>Divisions:</vt:lpstr>
      <vt:lpstr>Principles:</vt:lpstr>
      <vt:lpstr>Principles: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Miles</dc:creator>
  <cp:lastModifiedBy>Lucas, Jeremy R</cp:lastModifiedBy>
  <cp:revision>399</cp:revision>
  <cp:lastPrinted>2021-10-04T21:51:10Z</cp:lastPrinted>
  <dcterms:created xsi:type="dcterms:W3CDTF">2012-07-17T19:47:30Z</dcterms:created>
  <dcterms:modified xsi:type="dcterms:W3CDTF">2022-01-10T22:25:15Z</dcterms:modified>
</cp:coreProperties>
</file>